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40" r:id="rId2"/>
    <p:sldId id="402" r:id="rId3"/>
    <p:sldId id="493" r:id="rId4"/>
    <p:sldId id="494" r:id="rId5"/>
    <p:sldId id="511" r:id="rId6"/>
    <p:sldId id="512" r:id="rId7"/>
    <p:sldId id="513" r:id="rId8"/>
    <p:sldId id="514" r:id="rId9"/>
    <p:sldId id="515" r:id="rId10"/>
    <p:sldId id="509" r:id="rId11"/>
    <p:sldId id="510" r:id="rId12"/>
    <p:sldId id="499" r:id="rId13"/>
    <p:sldId id="500" r:id="rId14"/>
    <p:sldId id="495" r:id="rId15"/>
    <p:sldId id="496" r:id="rId16"/>
    <p:sldId id="497" r:id="rId17"/>
    <p:sldId id="498" r:id="rId18"/>
    <p:sldId id="503" r:id="rId19"/>
    <p:sldId id="504" r:id="rId20"/>
    <p:sldId id="507" r:id="rId21"/>
    <p:sldId id="505" r:id="rId22"/>
    <p:sldId id="508" r:id="rId23"/>
    <p:sldId id="506" r:id="rId24"/>
    <p:sldId id="401" r:id="rId25"/>
    <p:sldId id="403" r:id="rId26"/>
    <p:sldId id="404" r:id="rId27"/>
    <p:sldId id="501" r:id="rId28"/>
    <p:sldId id="502" r:id="rId29"/>
    <p:sldId id="405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26625EB-42D7-4402-8E1E-603AAE26DAB2}">
          <p14:sldIdLst>
            <p14:sldId id="340"/>
            <p14:sldId id="402"/>
          </p14:sldIdLst>
        </p14:section>
        <p14:section name="Output: Open Collector/Drain, Push-Pull" id="{6E9BD9D0-65CE-4F7F-9EF6-18E1ADDE34D7}">
          <p14:sldIdLst>
            <p14:sldId id="493"/>
            <p14:sldId id="494"/>
          </p14:sldIdLst>
        </p14:section>
        <p14:section name="Kernel" id="{07EAC65C-F79F-4A49-9117-3A7369580A6B}">
          <p14:sldIdLst>
            <p14:sldId id="511"/>
            <p14:sldId id="512"/>
            <p14:sldId id="513"/>
          </p14:sldIdLst>
        </p14:section>
        <p14:section name="Processor vs Core" id="{B9F20CD3-B640-440C-A805-5D0E3ABB41C1}">
          <p14:sldIdLst>
            <p14:sldId id="514"/>
            <p14:sldId id="515"/>
          </p14:sldIdLst>
        </p14:section>
        <p14:section name="Filter" id="{CDF59754-545C-47D7-8958-543FC3701F8D}">
          <p14:sldIdLst>
            <p14:sldId id="509"/>
            <p14:sldId id="510"/>
          </p14:sldIdLst>
        </p14:section>
        <p14:section name="Port: DIE, PAD" id="{64ED2C67-641F-4F0D-9C43-EFDEA7A08C62}">
          <p14:sldIdLst>
            <p14:sldId id="499"/>
            <p14:sldId id="500"/>
          </p14:sldIdLst>
        </p14:section>
        <p14:section name="Cache" id="{0D5C28A8-B48B-482A-8712-D4FF09076216}">
          <p14:sldIdLst>
            <p14:sldId id="495"/>
            <p14:sldId id="496"/>
            <p14:sldId id="497"/>
            <p14:sldId id="498"/>
            <p14:sldId id="503"/>
            <p14:sldId id="504"/>
            <p14:sldId id="507"/>
            <p14:sldId id="505"/>
            <p14:sldId id="508"/>
            <p14:sldId id="506"/>
          </p14:sldIdLst>
        </p14:section>
        <p14:section name="Motor" id="{095C65DC-A094-4665-BEAC-A5DEA54ED0C1}">
          <p14:sldIdLst>
            <p14:sldId id="401"/>
          </p14:sldIdLst>
        </p14:section>
        <p14:section name="Back Up" id="{CACABF2D-F867-4BF2-B4E3-91D6167A1331}">
          <p14:sldIdLst>
            <p14:sldId id="403"/>
            <p14:sldId id="404"/>
            <p14:sldId id="501"/>
            <p14:sldId id="502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33CC33"/>
    <a:srgbClr val="0000FF"/>
    <a:srgbClr val="009900"/>
    <a:srgbClr val="76717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 autoAdjust="0"/>
    <p:restoredTop sz="89986" autoAdjust="0"/>
  </p:normalViewPr>
  <p:slideViewPr>
    <p:cSldViewPr snapToGrid="0">
      <p:cViewPr>
        <p:scale>
          <a:sx n="50" d="100"/>
          <a:sy n="50" d="100"/>
        </p:scale>
        <p:origin x="-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C7AC13-9DD4-4399-8160-642204A02976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44C0A-982C-4E8F-9B87-952B32707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95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https://blog.naver.com/PostView.naver?blogId=techref&amp;logNo=222012233866&amp;categoryNo=31&amp;parentCategoryNo=0&amp;viewDate=&amp;currentPage=27&amp;postListTopCurrentPage=1&amp;from=postList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309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r>
              <a:rPr lang="en-US" altLang="ko-KR"/>
              <a:t>https://blog.naver.com/techref/222282586535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51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697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3311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r>
              <a:rPr lang="en-US" altLang="ko-KR" dirty="0"/>
              <a:t>https://blog.naver.com/PostView.naver?blogId=techref&amp;logNo=222253131344&amp;parentCategoryNo=&amp;categoryNo=31&amp;viewDate=&amp;isShowPopularPosts=false&amp;from=postView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244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https://blog.naver.com/techref/222251745332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2207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053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https://blog.naver.com/PostView.naver?blogId=techref&amp;logNo=222238471338&amp;categoryNo=31&amp;parentCategoryNo=0&amp;viewDate=&amp;currentPage=24&amp;postListTopCurrentPage=1&amp;from=postView</a:t>
            </a:r>
          </a:p>
          <a:p>
            <a:r>
              <a:rPr lang="en-US" altLang="ko-KR" dirty="0"/>
              <a:t>https://blog.naver.com/PostView.naver?blogId=techref&amp;logNo=222239247290&amp;categoryNo=31&amp;parentCategoryNo=0&amp;viewDate=&amp;currentPage=24&amp;postListTopCurrentPage=1&amp;from=postView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010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https://blog.naver.com/PostView.naver?blogId=techref&amp;logNo=222238471338&amp;categoryNo=31&amp;parentCategoryNo=0&amp;viewDate=&amp;currentPage=24&amp;postListTopCurrentPage=1&amp;from=postView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27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https://blog.naver.com/techref/222255169781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043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https://blog.naver.com/techref/222017372167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295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https://blog.naver.com/PostView.naver?blogId=techref&amp;logNo=222003651264&amp;categoryNo=31&amp;parentCategoryNo=0&amp;viewDate=&amp;currentPage=28&amp;postListTopCurrentPage=1&amp;from=postList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553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101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https://blog.naver.com/techref/222251293739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077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DAC7682-D15A-B7D9-A461-B3484A607EAE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9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38394AC-380F-3DD5-09EC-50A259E37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85348-FF0B-472B-B42C-CD62F26E0287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AA63C56-3B68-2174-0838-2DFD5B787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6ACEA0-12D0-D757-2418-20B44960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F50C62-FB70-032A-9213-C0DF2383A2E0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232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6C634-1328-2829-ACA9-CDFEEE9E9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1766D1-583B-68B2-0635-1473295E1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13E022-B214-6656-F153-FB9470F17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D4E6-4ACE-46EE-A5F5-E055F57E4E3E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D408FB-38AC-6E42-C82D-6D0F9E52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078405-1D9B-AC1E-BBBE-90B561DB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F0BD5-0B1A-4F7B-9E91-3A77B4CFA1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41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8DDB73-3BC8-B5E8-E6B8-0766246C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C5EC38-2D3F-E611-7A79-21E1EFA84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50C5EE-3C41-5B04-0118-800A23ED59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85348-FF0B-472B-B42C-CD62F26E0287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C824BD-786C-78C4-8791-95EA21D3A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D307-EC51-2CDC-FF7F-FC497B2FA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47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30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Filter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722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Filter</a:t>
            </a:r>
            <a:endParaRPr lang="en-US" altLang="ko-KR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1720815"/>
              </p:ext>
            </p:extLst>
          </p:nvPr>
        </p:nvGraphicFramePr>
        <p:xfrm>
          <a:off x="83626" y="868117"/>
          <a:ext cx="11974527" cy="5083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083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Filter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noise /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원하지 않는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signal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제거할 때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Analog filter: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차단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frequency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기준으로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noise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resistor, capacitor, inductor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및 연산 증폭기와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analog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부품으로 구성된 회로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저역통과필터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(Low Pass Filter):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특정 주파수 이상의 신호를 제거하는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analog filter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고역통과필터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(High Pass Filter):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특정 주파수 이하의 신호를 제거하는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analog filter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Filter Roll-Off: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특정 주파수 이상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이하의 신호를 완전히 제거하지 못하고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신호를 감쇠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Digital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filter: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원하는 신호 영역만 남기고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noise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MCU, SoC(System on chip), Processor, DSP 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통해 구현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입력 신호를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 sampling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하고 평균을 구하는 방법으로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programming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하여 구현 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입력 신호를 가공하여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noise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영향을 줄이는 방식으로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filtering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하기에 입력 신호 범위를 벗어나는 신호는 결과에 큰 오차를 줄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예상되는 입력 신호 범위를 벗어나는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noise,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원치 않는 신호를 제거할 때에는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analog filter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효과적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중첩된 신호는 식별 불가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0762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73A4386-DF80-EB26-04BB-7E0DA020CA2D}"/>
              </a:ext>
            </a:extLst>
          </p:cNvPr>
          <p:cNvSpPr/>
          <p:nvPr/>
        </p:nvSpPr>
        <p:spPr>
          <a:xfrm>
            <a:off x="0" y="2808515"/>
            <a:ext cx="12192000" cy="1240971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rPr>
              <a:t>Port: DIE, PAD</a:t>
            </a:r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F336F4-C28C-07D4-1BEA-8349A7C3D9DD}"/>
              </a:ext>
            </a:extLst>
          </p:cNvPr>
          <p:cNvSpPr/>
          <p:nvPr/>
        </p:nvSpPr>
        <p:spPr>
          <a:xfrm>
            <a:off x="0" y="2717073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1AF9576-5EE5-86EB-EC30-74ADF62B3AEF}"/>
              </a:ext>
            </a:extLst>
          </p:cNvPr>
          <p:cNvSpPr/>
          <p:nvPr/>
        </p:nvSpPr>
        <p:spPr>
          <a:xfrm>
            <a:off x="0" y="4049486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6427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Port: PAD, DIE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(1) 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/>
        </p:nvGraphicFramePr>
        <p:xfrm>
          <a:off x="83626" y="868118"/>
          <a:ext cx="11974527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2854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반도체 패키지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칩 내부에 있는 실리콘 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집적 회로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(IC)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외부로 나가는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wire bonding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붙이는 연결판과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연결되는 접점을 포함하는 부분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바깥쪽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면에 놓여 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power source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부분적으로 나눠져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하나씩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Strength, Pad Level, Hysteresis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속성이 달라짐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부가적인 기능이 들어가면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PAD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부피가 커져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가질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max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감소하기 때문에 동일 성능을 얻기 위해 부피가 커지고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단가가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strong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것은 전류의 세기가 크다는 것을 의미하고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rate, Delay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등에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Slew rate: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최대 변화율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(Edge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sharp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정도를 나타냄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전류가 커지면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(Sharp)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delay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없이 빠르게 전송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overshoot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가능성 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 목적과 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고려해 설정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신호 인식에 대한 문턱전압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(Threshold voltage) 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높으면 외부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노이즈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덜 민감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논리소자는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낮으면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높으면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인식하지만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불확실 구간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Vt+, Vt-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value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가지고 논리값 판단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현재 논리 상태가 무엇인지에 따라 다른 기준 값이 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dependent non-linear property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E4A68090-0F8C-BF8F-E104-834A1BE6A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622" y="2614401"/>
            <a:ext cx="1526441" cy="706314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0686E8D5-819C-61A5-EB9E-BB7D2CC3050B}"/>
              </a:ext>
            </a:extLst>
          </p:cNvPr>
          <p:cNvGrpSpPr/>
          <p:nvPr/>
        </p:nvGrpSpPr>
        <p:grpSpPr>
          <a:xfrm>
            <a:off x="9386141" y="2614401"/>
            <a:ext cx="2404807" cy="2201143"/>
            <a:chOff x="9386141" y="2614401"/>
            <a:chExt cx="2404807" cy="220114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24915C0-2472-802A-7196-F4A46FE80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4000"/>
                      </a14:imgEffect>
                      <a14:imgEffect>
                        <a14:brightnessContrast bright="-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386141" y="2614401"/>
              <a:ext cx="2404807" cy="2201143"/>
            </a:xfrm>
            <a:prstGeom prst="rect">
              <a:avLst/>
            </a:prstGeom>
          </p:spPr>
        </p:pic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6E45705-3C1B-977F-9E8A-3F08D500EF4D}"/>
                </a:ext>
              </a:extLst>
            </p:cNvPr>
            <p:cNvCxnSpPr>
              <a:cxnSpLocks/>
            </p:cNvCxnSpPr>
            <p:nvPr/>
          </p:nvCxnSpPr>
          <p:spPr>
            <a:xfrm>
              <a:off x="9774767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432AEF96-A0D2-441E-C4A2-C72118327027}"/>
                </a:ext>
              </a:extLst>
            </p:cNvPr>
            <p:cNvCxnSpPr>
              <a:cxnSpLocks/>
            </p:cNvCxnSpPr>
            <p:nvPr/>
          </p:nvCxnSpPr>
          <p:spPr>
            <a:xfrm>
              <a:off x="9859434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699ECFF-4574-8C4F-8BC6-D5D0C47707CC}"/>
                </a:ext>
              </a:extLst>
            </p:cNvPr>
            <p:cNvCxnSpPr>
              <a:cxnSpLocks/>
            </p:cNvCxnSpPr>
            <p:nvPr/>
          </p:nvCxnSpPr>
          <p:spPr>
            <a:xfrm>
              <a:off x="99991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3D15646-3EBA-B406-B707-19B2C6CAE5AD}"/>
                </a:ext>
              </a:extLst>
            </p:cNvPr>
            <p:cNvCxnSpPr>
              <a:cxnSpLocks/>
            </p:cNvCxnSpPr>
            <p:nvPr/>
          </p:nvCxnSpPr>
          <p:spPr>
            <a:xfrm>
              <a:off x="104055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248DB8C-49BE-BBA0-DA55-71F02D9E9432}"/>
                </a:ext>
              </a:extLst>
            </p:cNvPr>
            <p:cNvCxnSpPr>
              <a:cxnSpLocks/>
            </p:cNvCxnSpPr>
            <p:nvPr/>
          </p:nvCxnSpPr>
          <p:spPr>
            <a:xfrm>
              <a:off x="10511368" y="32300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B8020605-3D35-348D-3308-DF32B637A484}"/>
                </a:ext>
              </a:extLst>
            </p:cNvPr>
            <p:cNvCxnSpPr>
              <a:cxnSpLocks/>
            </p:cNvCxnSpPr>
            <p:nvPr/>
          </p:nvCxnSpPr>
          <p:spPr>
            <a:xfrm>
              <a:off x="10617203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B682DF5-3AEE-EC6A-3548-790AE72149FC}"/>
                </a:ext>
              </a:extLst>
            </p:cNvPr>
            <p:cNvCxnSpPr>
              <a:cxnSpLocks/>
            </p:cNvCxnSpPr>
            <p:nvPr/>
          </p:nvCxnSpPr>
          <p:spPr>
            <a:xfrm>
              <a:off x="10917769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2DFC970-2C4A-4779-FE8D-B3F1A632C868}"/>
                </a:ext>
              </a:extLst>
            </p:cNvPr>
            <p:cNvCxnSpPr>
              <a:cxnSpLocks/>
            </p:cNvCxnSpPr>
            <p:nvPr/>
          </p:nvCxnSpPr>
          <p:spPr>
            <a:xfrm>
              <a:off x="10985503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41071A4-CD77-8989-CB0A-C5367778C608}"/>
                </a:ext>
              </a:extLst>
            </p:cNvPr>
            <p:cNvCxnSpPr>
              <a:cxnSpLocks/>
            </p:cNvCxnSpPr>
            <p:nvPr/>
          </p:nvCxnSpPr>
          <p:spPr>
            <a:xfrm>
              <a:off x="10653182" y="3384549"/>
              <a:ext cx="0" cy="1049866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AD0C0F0-EAC4-FE68-12D3-7B5878B8B1B0}"/>
                </a:ext>
              </a:extLst>
            </p:cNvPr>
            <p:cNvCxnSpPr>
              <a:cxnSpLocks/>
            </p:cNvCxnSpPr>
            <p:nvPr/>
          </p:nvCxnSpPr>
          <p:spPr>
            <a:xfrm>
              <a:off x="10060513" y="3108325"/>
              <a:ext cx="0" cy="1326090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3279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235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92246"/>
              </p:ext>
            </p:extLst>
          </p:nvPr>
        </p:nvGraphicFramePr>
        <p:xfrm>
          <a:off x="83626" y="868117"/>
          <a:ext cx="11974527" cy="59009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009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small. fast memory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현상을 크게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속도로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제공하는 동시에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위치한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로부터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이동을 자동으로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Why using Cache?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처리를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연결되는 빠른 속도를 가진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속도는 크게 증가했지만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속도는 적게 증가하여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Bandwidth Dilemma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static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소자를 이용한 배열구조를 가지고 있는데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 수를 늘리면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수가 증가할수록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transition 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지체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처리속도 향상은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증가를 유발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해결 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L1P(Small level-one program), L1D(small level-one data)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직접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bus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resource 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제거해 속도를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동일 속도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속도를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Instrument cache(memory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text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), data cache(text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제외한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나뉨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모두 포함하는 통합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block(L1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유연한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allocation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제공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L3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bridge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역할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(multi core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공유하는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4BB6CBAC-AEB8-4020-2FC8-886EB477A4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0328" y="3594099"/>
            <a:ext cx="4324072" cy="31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6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(2)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353362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지역성의 원리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(Principle of Locality)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(Temporal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다시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(Spatial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가까운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hierarchy management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크게 간소화하기 때문에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빠르게 개발할 수 있도록 도움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DMA(Direct Memory Access)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방식을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programming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것이 복잡할 때에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flat memory architecture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필요한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관리하는 것이 비효율적인 대형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Fetch Flow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based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원하는 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있는지 확인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발생하고 값을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없으면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next memory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값을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값을 사용할 수 있을 때까지 대기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L1P/L1D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복사된 다음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Hit Latency: Hit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소요된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Miss Latency: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가져오거나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소요되는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평균 접근 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(Average Access Time): Hit latency + Miss latency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Miss rate [Miss rate = cache misses / cache accesses]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성능을 측정할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평균 접근 시간 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값을 저장할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cache, 16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값이 저장된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각 지점은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한 위치를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같은 지점을 가리킬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mapped memory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번갈아 접근하는 경우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overwrite/thrashing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frame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충분히 할당되지 않음으로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 기법을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Compulsory Miss: 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처음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동안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할당할 수 있는 이전 기회가 없어서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 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이용해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Capacity Miss: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실행하는 동안 모든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저장할 공간이 충분하지 않을 때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 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재정렬을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Conflict Miss: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경쟁하기 때문에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EC4D5BEB-90AA-9AB4-159F-7E6686AC5EE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44944" y="896930"/>
            <a:ext cx="2690382" cy="184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61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(3)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521238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(Locality of Reference)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컴퓨터에서 사용되는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인해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partitioning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및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structure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변수의 구현은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성능에 큰 영향을 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단위로 나눠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재사용함으로써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가져오는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줄여야 활용도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메모리 조각화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(Memory Fragmentation)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Function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parent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child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경우 결함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(fault)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존재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child function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존재하지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중지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COF(Change Of Flow)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pipeline flush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해야 하므로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cycle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fault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에는 거의 실행되지 않는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들이 많이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사용률이 감소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최적화를 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Guideline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Runtime vs Initialization / Corner-Case 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algorithm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실행할 때마다 실행될 수 있는 중요한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 포함되어야 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Linker Optimization / Code Positioning (Code Linearization)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algorithm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실시간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 call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partitioning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재구성을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조각화를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if else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문에서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드물게 수행되면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증가해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 감소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넣어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Inlining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포함시켜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줄이고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linear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하게 만듦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(code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커질 수 있으므로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 size, call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위치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corner case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여부 등 확인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Alignment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Line Boundary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맞춰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유효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조절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(static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증가시킴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456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(4)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053013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Organization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반응 속도가 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SRAM(Static Random Access Memory)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주어지면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같다는 의미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빠른 이유는 자주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저장하기도 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time complexity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O(1)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정도로 빠르기 때문임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DRAM(Dynamic RAM)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특성이 동일하지만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설계상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느림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(DRAM = Main memory)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구성되어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(block No.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결정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Indexing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일부만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표현하기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만큼의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(Ex.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= 1024, block size = 32-bit  index = 10-bit)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 Matching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충돌을 줄이기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일부를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가지고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별도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절차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해당하는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유효 비트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(valid bit)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인지 확인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valid bit =1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동일한지 비교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valid bit = 0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write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값을 가져와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 = 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설정 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일치하지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처리가 달라짐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먼저 입력된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먼저 교체되는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FIFO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정책을 사용하면 무조건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data(+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주변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값을 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    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밀려남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비교 결과와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 결과가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공간은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상관없는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취급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Ex) 1024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32-Byte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구성된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 KB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17-bit tag + 1-bit valid = 18-bit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18-bit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1024 = 18 Kbit tag = 2.25 KB 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32 KB + 2.25 KB = 34.25 KB)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접근해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hit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확인하고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접근해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가져오면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hit latency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증가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병렬적 실행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resource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낭비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DB7D7792-D1FE-AC8F-7B52-9244F1273D9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70889" y="1804087"/>
            <a:ext cx="3469680" cy="20589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301AF04-9BD4-6D31-B2D7-CAA7CACA8CA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42608" y="3002691"/>
            <a:ext cx="3469781" cy="339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95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(5)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818756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 Associative Cache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서로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가지면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발생하고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발생할 때마다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내용을 바꾸면 더 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발생하고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한 위치에서 내용을 계속 변경하는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ping-pong problem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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여려 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을 가리키도록 하여 개선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개수에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종류 분류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Direct mapped: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처리가 빠르지만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잦은 충돌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Ex) 32-bit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Direct mapped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Memory address = Tag field(T-bit) + Set Index(S-bit) + Block Offset(B-bit)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s = 8, 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크기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 = 4 byte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S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s = 3, B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 = 2  T = 32-3-2 = 27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Fully associative: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을 가리킴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적은 충돌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탐색에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따른 속도 느림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Set associative: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 이상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(n-way set associative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n-way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결과를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연산하여 최종 결과 도출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발생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n-block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중 한 곳에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작성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 Handling Cache Write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변경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변경할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된 상태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 hit)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대신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data update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updated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언제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할 것인지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 Policy)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Through: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될 때마다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update(No 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traffic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발생하고 처리속도가 느리지만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동일하게 유지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(Write buffer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추가 사용하여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명령을 수행하지 않도록 하여 대기시간 줄임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Back: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교체될 때만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update(Write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 확인을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dirty bit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추가하고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로 설정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교체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dirty bit =1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변경할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된 상태가 아니면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miss), Write Allocate/No 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방식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Allocate: write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 지점에 새로운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block load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No Write Allocate: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하지 않고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직접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크기로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loop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계산하면 빠름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컴파일러가 알아서 처리함으로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크기까지 고려할 필요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X)   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Transparent Cache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수행하는 프로그램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(client)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메모리 저장소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(server)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보이지 않음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direct access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불가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configuration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 불가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접근 불가하고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address mapping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direct access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하지 않음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대조되는 것은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Scratchpad Memory(SPM)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55886C46-E21B-3C4C-CBFF-2B3B6CEFE8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75611" y="3863058"/>
            <a:ext cx="2171877" cy="29677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3ADE15E-5D99-1155-1422-4F75C4AB4E0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43468" y="1448173"/>
            <a:ext cx="2960921" cy="221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9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DC Motor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Next...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172EF4-A91F-5C0F-5757-20723A578A92}"/>
              </a:ext>
            </a:extLst>
          </p:cNvPr>
          <p:cNvSpPr/>
          <p:nvPr/>
        </p:nvSpPr>
        <p:spPr>
          <a:xfrm rot="2700000">
            <a:off x="8328467" y="1170671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983504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(6)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521173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984D639A-3ED3-E7F0-BD24-35C1CCEB077A}"/>
              </a:ext>
            </a:extLst>
          </p:cNvPr>
          <p:cNvGrpSpPr/>
          <p:nvPr/>
        </p:nvGrpSpPr>
        <p:grpSpPr>
          <a:xfrm>
            <a:off x="319253" y="1013559"/>
            <a:ext cx="3717861" cy="3352595"/>
            <a:chOff x="319253" y="1013559"/>
            <a:chExt cx="3717861" cy="335259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83DE50D-1194-4F54-E5A9-0A0207235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19253" y="1013559"/>
              <a:ext cx="3717861" cy="2691664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8B398E7-B27E-D38D-B8E2-82DA9FEE00C3}"/>
                </a:ext>
              </a:extLst>
            </p:cNvPr>
            <p:cNvSpPr txBox="1"/>
            <p:nvPr/>
          </p:nvSpPr>
          <p:spPr>
            <a:xfrm>
              <a:off x="807214" y="4089155"/>
              <a:ext cx="2741939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Directed Mapped &gt;</a:t>
              </a:r>
              <a:endParaRPr lang="ko-KR" altLang="en-US" b="1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6938EBD-5E75-9BC4-D9FE-9C588FB965E6}"/>
              </a:ext>
            </a:extLst>
          </p:cNvPr>
          <p:cNvGrpSpPr/>
          <p:nvPr/>
        </p:nvGrpSpPr>
        <p:grpSpPr>
          <a:xfrm>
            <a:off x="4007868" y="950167"/>
            <a:ext cx="4120219" cy="3415987"/>
            <a:chOff x="4007868" y="950167"/>
            <a:chExt cx="4120219" cy="341598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23873F0-F08C-A7AE-5C3E-BB7428442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007868" y="950167"/>
              <a:ext cx="4120219" cy="279819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77CA3F-DA98-D0B5-742D-A86316E53693}"/>
                </a:ext>
              </a:extLst>
            </p:cNvPr>
            <p:cNvSpPr txBox="1"/>
            <p:nvPr/>
          </p:nvSpPr>
          <p:spPr>
            <a:xfrm>
              <a:off x="4824007" y="4089155"/>
              <a:ext cx="2487940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Fully Associative &gt;</a:t>
              </a:r>
              <a:endParaRPr lang="ko-KR" altLang="en-US" b="1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B859D04-77B4-989C-18D0-00BED703974F}"/>
              </a:ext>
            </a:extLst>
          </p:cNvPr>
          <p:cNvGrpSpPr/>
          <p:nvPr/>
        </p:nvGrpSpPr>
        <p:grpSpPr>
          <a:xfrm>
            <a:off x="8025526" y="1061182"/>
            <a:ext cx="4082848" cy="3304971"/>
            <a:chOff x="8025526" y="1061182"/>
            <a:chExt cx="4082848" cy="330497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99B4AD-FA36-512C-74AA-8E1F585BA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025526" y="1061182"/>
              <a:ext cx="4082848" cy="264404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C3F9D9-DF90-E3C0-97B2-363BC61E8537}"/>
                </a:ext>
              </a:extLst>
            </p:cNvPr>
            <p:cNvSpPr txBox="1"/>
            <p:nvPr/>
          </p:nvSpPr>
          <p:spPr>
            <a:xfrm>
              <a:off x="8822980" y="4089154"/>
              <a:ext cx="2487940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Set Associative &gt;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46958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(7)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197165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Example(2byte cache block, 8 byte 2-way cache, 4bit address)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4D9BB79-53FB-A1C9-4B29-3842E3671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60" y="1266894"/>
            <a:ext cx="2736353" cy="10440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D738F75-2F17-A3D5-9DEA-95F9BCAB9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1253" y="1266367"/>
            <a:ext cx="2820548" cy="10440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6ECEDC-B163-E647-610F-E05AB1B36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3767" y="1266367"/>
            <a:ext cx="2820548" cy="10444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99988BB-C62D-EAFB-E068-5879BCC49B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557" y="4024850"/>
            <a:ext cx="2782965" cy="10444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6CF2134-1BFA-37CD-95A8-8893B8B1FB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2150" y="4024850"/>
            <a:ext cx="2792517" cy="10444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D8A2CC7-DBFF-FF91-EB76-597BFCFEAD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4664" y="4024850"/>
            <a:ext cx="2809651" cy="1044408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7C5C1A0-E48F-482D-2436-CD0380E0C1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866863"/>
              </p:ext>
            </p:extLst>
          </p:nvPr>
        </p:nvGraphicFramePr>
        <p:xfrm>
          <a:off x="363660" y="2405290"/>
          <a:ext cx="3592114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114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0440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0001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bit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2= 1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bit = 4-(log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2+1)=2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offset bit = 1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index: 0 0, tag: 00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두 공간 중 한 곳에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47C7E0FC-C3B9-2E14-FDD4-B58C2832FB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229491"/>
              </p:ext>
            </p:extLst>
          </p:nvPr>
        </p:nvGraphicFramePr>
        <p:xfrm>
          <a:off x="4592150" y="2405291"/>
          <a:ext cx="3592114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114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5381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Store address 0001 data in Way 0(index 0)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0010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도 같이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비율을 높이기 위해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가져옴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block size(2byte)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4770B1E-FA1A-6383-BD5B-BC1A9A3D2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880757"/>
              </p:ext>
            </p:extLst>
          </p:nvPr>
        </p:nvGraphicFramePr>
        <p:xfrm>
          <a:off x="8746073" y="2421670"/>
          <a:ext cx="283824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0101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공간에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F647CF39-86DB-4C08-4948-3D5416437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357534"/>
              </p:ext>
            </p:extLst>
          </p:nvPr>
        </p:nvGraphicFramePr>
        <p:xfrm>
          <a:off x="374557" y="5160368"/>
          <a:ext cx="2838242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0101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(2)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Way 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LRU(Least Recently Used)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우선 교체 정책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우선적 교체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B24EFCD1-4064-2922-5C6A-C8FAC88DF0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772113"/>
              </p:ext>
            </p:extLst>
          </p:nvPr>
        </p:nvGraphicFramePr>
        <p:xfrm>
          <a:off x="4592150" y="5160368"/>
          <a:ext cx="283824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1000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공간에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없음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4468DE6-68DF-94CA-6BF3-69E4C9869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462123"/>
              </p:ext>
            </p:extLst>
          </p:nvPr>
        </p:nvGraphicFramePr>
        <p:xfrm>
          <a:off x="8774664" y="5160368"/>
          <a:ext cx="283824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참조되지 않아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20B8F8D6-F6AC-0D37-6FB3-2D7DD1542EC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3649924" y="1649889"/>
            <a:ext cx="1171768" cy="40472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441B0D8-9B28-DF58-9109-44BA0AC9DE7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7835299" y="1617044"/>
            <a:ext cx="1171768" cy="40472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8263ECB-9F85-6265-011E-177D0BFD600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3615056" y="4358964"/>
            <a:ext cx="1171768" cy="40472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232CDF0-F24A-B56C-6CF9-1ACC5321999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7835299" y="4408372"/>
            <a:ext cx="1171768" cy="40472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52E919E-7BBF-35D8-2284-F74C45C87F2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11242456" y="1617044"/>
            <a:ext cx="1171768" cy="4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65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(8)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203080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 일관성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Coherence)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에게 알리고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무효화해야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과정을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구현한 것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DMA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 동일한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참조하는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동시에 바라보고 있을 때 일관성이 깨짐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일관성 깨짐을 방지하기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flush, cache clean, MMU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non-cacheable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영역으로 구분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cacheable: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캐시를 사용하는 영역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non-cacheable: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캐시를 사용하지 않는 영역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DMA/CPU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DMA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SDRAM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직접 접근함으로써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coherence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깨질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영역의 속성을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non-cacheable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변경하여 일관성 깨짐 회피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non-cacheable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비롯한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장치들이 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영역을 서로 공유하여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사용하고자 할 때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※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Memory Coherence &amp; Memory Consistency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Coherence: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특정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읽기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쓰기 작업의 일관성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Consistency: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특정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읽기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쓰기 작업의 일관성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8258593-EA3B-1E40-4858-73252D65264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78876" y="2272585"/>
            <a:ext cx="2867024" cy="2195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E8BE39-C364-60C1-07AB-EF7097A0FE8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20399" y="4680797"/>
            <a:ext cx="4798501" cy="19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34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– Appendix(Scratchpad Memory, SPM)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453770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Scratchpad Memory(SPM)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동일하게 유지하기 위해 코드 일관성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(code coherency)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기술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수가 늘어날수록 비용이 증가하는데 이를 해결하기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같이 빠른 속도를 가지며 확장성을 가지는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memory(SPM)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개발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동일 크기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40%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전력 덜 소비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적으로 제어되는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자체적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가지고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관리를 위한 명시적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기법 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자동적으로 지역성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H/W(tag, array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controller)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보유하지만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없고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App/Compiler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유사하며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이동하거나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DMA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전송을 사용하는 경우 많이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서로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access latency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균일하지 않은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system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달리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복사본이 존재하지 않음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logic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단순화를 위해 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embedded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에서는 장치가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경합없이 작동할 수 있음을 보장하기 위해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효과적으로 저장할 수 있도록 도와주는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compiler/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분석도구와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지원 필수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E0EE66C-3315-7F6C-F5E6-3774C7965F7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1336" y="3381367"/>
            <a:ext cx="4447311" cy="26484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56C083-17AD-F90F-A8BE-F71B4FFE4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74571"/>
            <a:ext cx="5384800" cy="285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08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DC motor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551636"/>
              </p:ext>
            </p:extLst>
          </p:nvPr>
        </p:nvGraphicFramePr>
        <p:xfrm>
          <a:off x="3116317" y="-3171016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666650"/>
              </p:ext>
            </p:extLst>
          </p:nvPr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319815"/>
              </p:ext>
            </p:extLst>
          </p:nvPr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558246"/>
              </p:ext>
            </p:extLst>
          </p:nvPr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001349"/>
              </p:ext>
            </p:extLst>
          </p:nvPr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400204"/>
              </p:ext>
            </p:extLst>
          </p:nvPr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pic>
        <p:nvPicPr>
          <p:cNvPr id="45" name="그림 44">
            <a:extLst>
              <a:ext uri="{FF2B5EF4-FFF2-40B4-BE49-F238E27FC236}">
                <a16:creationId xmlns:a16="http://schemas.microsoft.com/office/drawing/2014/main" id="{21ABC3E4-9859-580B-BDFC-9182E8BDE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12" y="868118"/>
            <a:ext cx="4177838" cy="201310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0697E919-C1A0-7372-9E86-A1D7554C9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23"/>
          <a:stretch/>
        </p:blipFill>
        <p:spPr>
          <a:xfrm>
            <a:off x="4366526" y="877425"/>
            <a:ext cx="2564604" cy="179566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5064DEE4-2D98-64D5-649C-7FAC3FCE3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560" y="898616"/>
            <a:ext cx="3227350" cy="1774323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CC74F165-5614-B688-2965-6E2F9A201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8" y="2987198"/>
            <a:ext cx="4099243" cy="1780212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59390DE7-B530-C032-9FDF-6F49BAAA7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5666" y="2990053"/>
            <a:ext cx="3404330" cy="180955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52AB2523-F41C-620A-F492-99897E95E6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0259" y="3010574"/>
            <a:ext cx="3818421" cy="175168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B5DA9C2-DB23-4857-1BEB-30417D8537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011" y="4804767"/>
            <a:ext cx="3742110" cy="1960549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:a16="http://schemas.microsoft.com/office/drawing/2014/main" id="{D31C24B0-D430-BE03-B139-211AF51FD574}"/>
              </a:ext>
            </a:extLst>
          </p:cNvPr>
          <p:cNvGrpSpPr/>
          <p:nvPr/>
        </p:nvGrpSpPr>
        <p:grpSpPr>
          <a:xfrm>
            <a:off x="4059992" y="4851651"/>
            <a:ext cx="3742110" cy="1816139"/>
            <a:chOff x="-2549536" y="1322076"/>
            <a:chExt cx="9086850" cy="4410075"/>
          </a:xfrm>
        </p:grpSpPr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5301CB68-DC8E-9216-1644-F3889A508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2549536" y="1322076"/>
              <a:ext cx="9086850" cy="4410075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E5D0B676-282C-5390-956E-BCDACDCE74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8881" t="18367" r="22256" b="63111"/>
            <a:stretch/>
          </p:blipFill>
          <p:spPr>
            <a:xfrm>
              <a:off x="-867848" y="2147514"/>
              <a:ext cx="3187186" cy="763865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A5F50786-E6ED-0935-87E6-87CF65D9E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2111" t="43635" r="948" b="26746"/>
            <a:stretch/>
          </p:blipFill>
          <p:spPr>
            <a:xfrm>
              <a:off x="4005568" y="1630583"/>
              <a:ext cx="2248937" cy="906801"/>
            </a:xfrm>
            <a:prstGeom prst="rect">
              <a:avLst/>
            </a:prstGeom>
          </p:spPr>
        </p:pic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2D3D154-16CF-8B4C-2DED-8BD4F34BE470}"/>
              </a:ext>
            </a:extLst>
          </p:cNvPr>
          <p:cNvSpPr/>
          <p:nvPr/>
        </p:nvSpPr>
        <p:spPr>
          <a:xfrm rot="2700000">
            <a:off x="8252620" y="1096576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80039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453D397-054A-47D3-2661-2F92C6A4D2F8}"/>
              </a:ext>
            </a:extLst>
          </p:cNvPr>
          <p:cNvSpPr/>
          <p:nvPr/>
        </p:nvSpPr>
        <p:spPr>
          <a:xfrm>
            <a:off x="1803400" y="2512194"/>
            <a:ext cx="8585200" cy="1828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>
                <a:solidFill>
                  <a:schemeClr val="tx1"/>
                </a:solidFill>
                <a:effectLst>
                  <a:glow rad="127000">
                    <a:srgbClr val="FFFF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Backup Page</a:t>
            </a:r>
            <a:endParaRPr lang="ko-KR" altLang="en-US" sz="9600" b="1" dirty="0">
              <a:solidFill>
                <a:schemeClr val="tx1"/>
              </a:solidFill>
              <a:effectLst>
                <a:glow rad="127000">
                  <a:srgbClr val="FFFF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7854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Search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Sorting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Recursion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Backtracking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Greedy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Dynamic Programming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Pattern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Divide and Conquer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Mathematical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Geometric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Bitwise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Randomized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Branch and Bound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967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2995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702241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230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rgbClr val="F4B183"/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3. Recursion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/>
        </p:nvGraphicFramePr>
        <p:xfrm>
          <a:off x="177799" y="868119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/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/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/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/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104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Output: Open Collector/Drain, Push-Pull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799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Output: Open Collector/Drain</a:t>
            </a:r>
            <a:r>
              <a:rPr lang="en-US" altLang="ko-KR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/Push-Pull</a:t>
            </a:r>
            <a:r>
              <a:rPr lang="en-US" altLang="ko-KR"/>
              <a:t> </a:t>
            </a:r>
            <a:endParaRPr lang="en-US" altLang="ko-KR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856346"/>
              </p:ext>
            </p:extLst>
          </p:nvPr>
        </p:nvGraphicFramePr>
        <p:xfrm>
          <a:off x="83626" y="868117"/>
          <a:ext cx="11974527" cy="5083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083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 Collector/Drain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상태로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MCU/IC 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연결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출력을 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collector/drain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pull-up resistor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연결해야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(limit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master-slave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제어에서 가장 효율적 구조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있어 저항없이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묶어 사용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2B5B65A4-5BD6-F9A6-EE3B-A27AC8E1EB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7801" y="906621"/>
            <a:ext cx="4485373" cy="19413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0BBC9C-47A6-9E02-70CF-4AAB3F3D148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7000"/>
                    </a14:imgEffect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386" y="3001018"/>
            <a:ext cx="4348914" cy="266483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DAA95D9-0C3E-4DD5-D405-9268E5F8F0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610" y="3001018"/>
            <a:ext cx="4238025" cy="271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Kernel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8808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Kernel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(1) 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020245"/>
              </p:ext>
            </p:extLst>
          </p:nvPr>
        </p:nvGraphicFramePr>
        <p:xfrm>
          <a:off x="83626" y="868117"/>
          <a:ext cx="11974527" cy="58882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8882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핵심 구성 요소로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ko-KR" altLang="en-US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추상화하여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interface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역할 수행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사용자 수준의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간의 통신 관리가 목적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작업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File System: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물리적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disk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추상적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할당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Process Management: scheduler,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물리적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추상적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할당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Device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Management: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각종 외부 장치에 대한 접근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Management: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물리적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추상적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page/segment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할당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Network Management: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물리적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network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장치를 추상적 자원인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socket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할당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Interrupt Handling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I/O Communication: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입출력 통신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 system model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multi 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가짐으로 전체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 중인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유형에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Window OS Mode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User mode: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user 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시작하면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수행을 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생성하고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private virtual address space, private handle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data, 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 불가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(kernel address space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제한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Kernel mode: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 가능하고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User 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에서의 접근 제한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모든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virtual address space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(process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구분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X) 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잘못된 접근은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/ 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ko-KR" altLang="en-US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엉향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System Service Call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user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 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변경한 상태에서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 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호출하는 것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(app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API[Application Programming Interface]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46DC225A-AF31-4EC4-3445-6C129B45C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7569" y="1042546"/>
            <a:ext cx="4902023" cy="20837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0390AE7-BAE5-3F49-94E8-BBA948C0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2475" y="4941474"/>
            <a:ext cx="4982292" cy="161456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77EA1D-7416-ABEF-50D0-B7D4C4FA105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48941" y="3867218"/>
            <a:ext cx="3273159" cy="279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98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Kernel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(2) 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264973"/>
              </p:ext>
            </p:extLst>
          </p:nvPr>
        </p:nvGraphicFramePr>
        <p:xfrm>
          <a:off x="83626" y="868117"/>
          <a:ext cx="11974527" cy="58882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8882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Monolithic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제외한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service(VFS, IPC, File 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직접 처리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여러 개의 계층으로 관리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kernel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크게 만드는 단점이 있지만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kernel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들이 서로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resource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공유하며 효율적으로 관리할 수 있게 함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user mode 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 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call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형태로 사용할 수 있게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직접 수행해 빠른 처리속도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하나의 오류가 전체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동적으로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load/unload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될 수 있는 여러 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module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(kernel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유지관리 용이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module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추가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수정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compile 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binary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따로 생성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Ex) UNIX, Embedded Linux, OSEK, Symbian, WinCE,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WinMobile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Micro Kernel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user mode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처리하는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구조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monolithic 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핵심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service(Process/Memory/Network management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 남기고 나머지는 제외해 가볍게 만든 최소한의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실시간성이 강하지만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IPC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통해 대부분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수행돼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message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전송과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context switching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많이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복잡도 증가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overhead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- 10000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줄 이하의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구현되어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source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유지관리 용이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안정성 쉽게 향상 가능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monolithic 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가진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service(VFS, IPC, device driver)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개별적인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server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형태로 존재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server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권한을 가지고 직접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 가능한 것을 제외하고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demon 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처럼 실행됨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server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추가 방식으로 기능 확장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여러개의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file system, 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kernel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변경없이 추가 가능하고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추가 가능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kernel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개발과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debugging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용이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server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영역에서 수행되어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service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ko-KR" altLang="en-US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오동작해도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down, kernel panic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빠지지 않음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server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처럼 문제 발생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stop &amp; start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방식으로 복구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잃을 수는 있지만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멈춤은 방지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kernel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app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binary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함께 생성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Ex) Windows NT, Mac OS,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uCOS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/2, Nucleus, Rex, VxWorks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D603BD2-4C5C-69AD-0E76-532DBF581A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53205" y="4441930"/>
            <a:ext cx="4381941" cy="231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96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Processor vs Core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7261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Processor vs Core</a:t>
            </a:r>
            <a:endParaRPr lang="en-US" altLang="ko-KR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419060"/>
              </p:ext>
            </p:extLst>
          </p:nvPr>
        </p:nvGraphicFramePr>
        <p:xfrm>
          <a:off x="83626" y="868117"/>
          <a:ext cx="11974527" cy="539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083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vs Core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프로그램 명령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산술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논리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제어 및 입출력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작업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수행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instruction cycle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Fetch: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명령을 가져옴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Decode: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수행할 명령을 판별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Execute: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명령을 수행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명령을 수행하기 위한 논리회로 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명령을 수행하는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기능을 보조하는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Co-processor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분류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Embedded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사용되는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micro-processor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명령을 읽고 수행하는 독립적인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processing unit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CPU/processor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주요 구성 요소로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명령을 읽거나 수행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내부에 위치하고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architecture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설계에 따라 여러 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위치할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Multi-core system vs Multi-processor system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Multi-core system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 이상의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processor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서로 다른 명령을 동시에 실행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 속도 향상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multi-threading, parallel computing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장점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낮은 전력소모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높은 성능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높은 수준의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coherency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허용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물리적 거리 감소로 전체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traffic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감소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: dual-core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uni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60~80%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정도 빠름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uni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-core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multi-core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용으로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compile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uni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-core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느리게 실행 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Multi-processor system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 이상의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processor/CPU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컴퓨터에 존재하고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system bus, memory, I/O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공유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병렬 실행 가능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고장이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X(system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안정적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장점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처리속도 빠름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복잡한 구성 작업 거의 필요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X, parallel processing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multi processing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의해 달성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: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 물리적 거리로 인해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traffic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자원 점유 문제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차이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muti-core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단일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실행이 빠르고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multi-processor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실행이 빠름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muti-core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매우 저렴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multi-processor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상대적으로 많은 비용 소모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4441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34552</TotalTime>
  <Words>5202</Words>
  <Application>Microsoft Office PowerPoint</Application>
  <PresentationFormat>와이드스크린</PresentationFormat>
  <Paragraphs>516</Paragraphs>
  <Slides>29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성호 김</dc:creator>
  <cp:lastModifiedBy>성호 김</cp:lastModifiedBy>
  <cp:revision>984</cp:revision>
  <dcterms:created xsi:type="dcterms:W3CDTF">2023-11-29T11:04:36Z</dcterms:created>
  <dcterms:modified xsi:type="dcterms:W3CDTF">2024-05-09T17:30:04Z</dcterms:modified>
</cp:coreProperties>
</file>

<file path=docProps/thumbnail.jpeg>
</file>